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7" r:id="rId5"/>
    <p:sldId id="260" r:id="rId6"/>
    <p:sldId id="275" r:id="rId7"/>
    <p:sldId id="261" r:id="rId8"/>
    <p:sldId id="262" r:id="rId9"/>
    <p:sldId id="263" r:id="rId10"/>
    <p:sldId id="266" r:id="rId11"/>
    <p:sldId id="276" r:id="rId12"/>
    <p:sldId id="267" r:id="rId13"/>
    <p:sldId id="264" r:id="rId14"/>
    <p:sldId id="265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656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5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7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9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4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8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34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2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1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7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E1AA-F039-4AD7-B59B-CA8F590BABA7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0E7A2-F770-4D91-8BAC-C41EBE5C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2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296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840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Undergraduate </a:t>
            </a:r>
            <a:b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Semester/Academic Year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4358641"/>
          </a:xfrm>
        </p:spPr>
        <p:txBody>
          <a:bodyPr>
            <a:normAutofit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Customized study abroad programs at Daugavpils University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Up to 15 US credits per semester 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language course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Elective courses depending on the program</a:t>
            </a:r>
          </a:p>
          <a:p>
            <a:pPr marL="914400" lvl="2" indent="0">
              <a:buClr>
                <a:srgbClr val="005AAA"/>
              </a:buClr>
              <a:buNone/>
            </a:pPr>
            <a:r>
              <a:rPr lang="en-US" sz="2400" dirty="0"/>
              <a:t>Russian Literature and Culture, East European Studies,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Political </a:t>
            </a:r>
            <a:r>
              <a:rPr lang="en-US" sz="2400" dirty="0"/>
              <a:t>Science, History, Physics, Biology, Mathematics,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Environmental Sciences, and etc.</a:t>
            </a:r>
          </a:p>
        </p:txBody>
      </p:sp>
    </p:spTree>
    <p:extLst>
      <p:ext uri="{BB962C8B-B14F-4D97-AF65-F5344CB8AC3E}">
        <p14:creationId xmlns:p14="http://schemas.microsoft.com/office/powerpoint/2010/main" val="324252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Undergraduate </a:t>
            </a:r>
            <a:b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Semester/Academic Year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4358641"/>
          </a:xfrm>
        </p:spPr>
        <p:txBody>
          <a:bodyPr>
            <a:normAutofit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at levels up to Superior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Very small groups or one-on-one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host families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Excursions and study trips</a:t>
            </a:r>
          </a:p>
          <a:p>
            <a:pPr marL="914400" lvl="2" indent="0">
              <a:buClr>
                <a:srgbClr val="005AAA"/>
              </a:buClr>
              <a:buNone/>
            </a:pPr>
            <a:r>
              <a:rPr lang="en-US" sz="2400" dirty="0"/>
              <a:t>Daugavpils saw Napoleon invasion, Polish uprisings, </a:t>
            </a:r>
            <a:r>
              <a:rPr lang="en-US" sz="2400" dirty="0" smtClean="0"/>
              <a:t>WW1, </a:t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war for independence, </a:t>
            </a:r>
            <a:r>
              <a:rPr lang="en-US" sz="2400" dirty="0" smtClean="0"/>
              <a:t>WW2, </a:t>
            </a:r>
            <a:r>
              <a:rPr lang="en-US" sz="2400" dirty="0"/>
              <a:t>the Holocaust,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</a:t>
            </a:r>
            <a:r>
              <a:rPr lang="en-US" sz="2400" dirty="0"/>
              <a:t>fall of the Soviet Union.</a:t>
            </a:r>
            <a:endParaRPr lang="ru-RU" sz="2400" dirty="0"/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451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302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Semester/Academic Year Study Abroad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4358641"/>
          </a:xfrm>
        </p:spPr>
        <p:txBody>
          <a:bodyPr>
            <a:normAutofit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Language, Literature and Culture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Language and Political Science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Language and East European Studies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Language and Natural Sciences (STEM)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 smtClean="0"/>
              <a:t>Learn full details at </a:t>
            </a:r>
            <a:br>
              <a:rPr lang="en-US" dirty="0" smtClean="0"/>
            </a:br>
            <a:r>
              <a:rPr lang="en-US" dirty="0" smtClean="0">
                <a:solidFill>
                  <a:srgbClr val="005AAA"/>
                </a:solidFill>
              </a:rPr>
              <a:t>www.learnrussianineu.com/semester-abroad-programs</a:t>
            </a:r>
          </a:p>
        </p:txBody>
      </p:sp>
    </p:spTree>
    <p:extLst>
      <p:ext uri="{BB962C8B-B14F-4D97-AF65-F5344CB8AC3E}">
        <p14:creationId xmlns:p14="http://schemas.microsoft.com/office/powerpoint/2010/main" val="3205544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63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ROTC Project GO Summer Immersion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4358641"/>
          </a:xfrm>
        </p:spPr>
        <p:txBody>
          <a:bodyPr>
            <a:normAutofit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Intensive Russian in small subgroups;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Individual grammar consultations;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Native Russian communication partners;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Area studies and relations with Russia;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Excursions and study trips;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host families.</a:t>
            </a:r>
          </a:p>
        </p:txBody>
      </p:sp>
    </p:spTree>
    <p:extLst>
      <p:ext uri="{BB962C8B-B14F-4D97-AF65-F5344CB8AC3E}">
        <p14:creationId xmlns:p14="http://schemas.microsoft.com/office/powerpoint/2010/main" val="2701234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76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Customized individual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4358641"/>
          </a:xfrm>
        </p:spPr>
        <p:txBody>
          <a:bodyPr>
            <a:normAutofit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Undergraduate and graduate students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One-on-one with professors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Build your dream program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Any time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 smtClean="0"/>
              <a:t>Learn full details at </a:t>
            </a:r>
            <a:r>
              <a:rPr lang="en-US" spc="-30" dirty="0" smtClean="0">
                <a:solidFill>
                  <a:srgbClr val="005AAA"/>
                </a:solidFill>
              </a:rPr>
              <a:t>www.learnrussianineu.com/study/individually-tailored-russian-language-program</a:t>
            </a:r>
          </a:p>
        </p:txBody>
      </p:sp>
    </p:spTree>
    <p:extLst>
      <p:ext uri="{BB962C8B-B14F-4D97-AF65-F5344CB8AC3E}">
        <p14:creationId xmlns:p14="http://schemas.microsoft.com/office/powerpoint/2010/main" val="1999694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51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“Learn Russian in the European Union”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398240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Clr>
                <a:srgbClr val="005AAA"/>
              </a:buClr>
              <a:buNone/>
            </a:pPr>
            <a:r>
              <a:rPr lang="lv-LV" sz="3300" b="1" dirty="0"/>
              <a:t>Sergey </a:t>
            </a:r>
            <a:r>
              <a:rPr lang="lv-LV" sz="3300" b="1" dirty="0" smtClean="0"/>
              <a:t>Simonov</a:t>
            </a:r>
            <a:endParaRPr lang="en-US" sz="3300" b="1" dirty="0" smtClean="0"/>
          </a:p>
          <a:p>
            <a:pPr marL="0" lvl="0" indent="0">
              <a:buClr>
                <a:srgbClr val="005AAA"/>
              </a:buClr>
              <a:buNone/>
            </a:pPr>
            <a:r>
              <a:rPr lang="lv-LV" dirty="0" err="1" smtClean="0"/>
              <a:t>Director</a:t>
            </a:r>
            <a:endParaRPr lang="lv-LV" sz="3300" dirty="0"/>
          </a:p>
          <a:p>
            <a:pPr marL="0" lvl="0" indent="0">
              <a:buClr>
                <a:srgbClr val="005AAA"/>
              </a:buClr>
              <a:buNone/>
            </a:pPr>
            <a:endParaRPr lang="en-US" dirty="0" smtClean="0"/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 smtClean="0"/>
              <a:t>“Learn Russian in the European Union”</a:t>
            </a:r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 smtClean="0"/>
              <a:t>Daugavpils, Latvia</a:t>
            </a:r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 smtClean="0"/>
              <a:t>simonov@learnrussianineu.com</a:t>
            </a:r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/>
              <a:t>t</a:t>
            </a:r>
            <a:r>
              <a:rPr lang="en-US" dirty="0" smtClean="0"/>
              <a:t>el. +371 65407209, +371 29544413</a:t>
            </a:r>
          </a:p>
          <a:p>
            <a:pPr marL="0" lvl="0" indent="0">
              <a:buClr>
                <a:srgbClr val="005AAA"/>
              </a:buClr>
              <a:buNone/>
            </a:pPr>
            <a:endParaRPr lang="en-US" dirty="0" smtClean="0"/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 smtClean="0"/>
              <a:t>www.learnrussianineu.com </a:t>
            </a:r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 smtClean="0"/>
              <a:t>www.facebook.com/LearnRussianInEU</a:t>
            </a:r>
          </a:p>
          <a:p>
            <a:pPr marL="0" lvl="0" indent="0">
              <a:buClr>
                <a:srgbClr val="005AAA"/>
              </a:buClr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32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Decide and enroll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4358641"/>
          </a:xfrm>
        </p:spPr>
        <p:txBody>
          <a:bodyPr>
            <a:normAutofit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Learn more at www.learnrussianineu.com,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Direct your inquiries to info@learnrussianineu.com,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Talk to your Study Abroad Adviser,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Apply!</a:t>
            </a:r>
          </a:p>
        </p:txBody>
      </p:sp>
    </p:spTree>
    <p:extLst>
      <p:ext uri="{BB962C8B-B14F-4D97-AF65-F5344CB8AC3E}">
        <p14:creationId xmlns:p14="http://schemas.microsoft.com/office/powerpoint/2010/main" val="889917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0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1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Why “Learn Russian in the European Union”?</a:t>
            </a:r>
            <a:endParaRPr lang="ru-RU" sz="3600" dirty="0">
              <a:solidFill>
                <a:srgbClr val="005AA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3982403"/>
          </a:xfrm>
        </p:spPr>
        <p:txBody>
          <a:bodyPr>
            <a:normAutofit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/>
              <a:t>Russian study abroad programs since 2004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ru-RU" dirty="0"/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/>
              <a:t>Russian language, Literature, History, Political Science, STEM, and etc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ru-RU" dirty="0"/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/>
              <a:t>European ECTS academic credits awarded and transferred to your home university.   </a:t>
            </a:r>
            <a:endParaRPr lang="ru-RU" dirty="0"/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/>
              <a:t>Latvia is the safest </a:t>
            </a:r>
            <a:r>
              <a:rPr lang="en-US" dirty="0" smtClean="0"/>
              <a:t>country </a:t>
            </a:r>
            <a:r>
              <a:rPr lang="en-US" dirty="0"/>
              <a:t>in the European Union in regards to COVID-19.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34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644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Why Daugavpils?</a:t>
            </a:r>
            <a:endParaRPr lang="ru-RU" sz="3600" dirty="0">
              <a:solidFill>
                <a:srgbClr val="005AA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65" y="1993231"/>
            <a:ext cx="7825981" cy="46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Why Daugavpils?</a:t>
            </a:r>
            <a:endParaRPr lang="ru-RU" sz="3600" dirty="0">
              <a:solidFill>
                <a:srgbClr val="005AAA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2" y="2194559"/>
            <a:ext cx="9387840" cy="3982403"/>
          </a:xfrm>
        </p:spPr>
        <p:txBody>
          <a:bodyPr>
            <a:normAutofit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Unique Russian language enclave, the most Russian-speaking city in the European Union and NATO 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Russian is the primary language of everyday communication.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No visa is required to study in Latvia.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Safe and convenient for study. Ethnic and cultural diversity.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It was part of the Russian Empire and the Soviet Union.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Rich and dramatic military history </a:t>
            </a:r>
            <a:r>
              <a:rPr lang="en-US" smtClean="0"/>
              <a:t>of 19th-20th </a:t>
            </a:r>
            <a:r>
              <a:rPr lang="en-US" dirty="0" smtClean="0"/>
              <a:t>centuries</a:t>
            </a:r>
          </a:p>
          <a:p>
            <a:pPr marL="0" lvl="0" indent="0">
              <a:buClr>
                <a:srgbClr val="005AAA"/>
              </a:buClr>
              <a:buNone/>
            </a:pPr>
            <a:r>
              <a:rPr lang="en-US" dirty="0" smtClean="0"/>
              <a:t>Daugavpils is the perfect place for Russian study abroad.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056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859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672" y="365125"/>
            <a:ext cx="938784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1100+ students from the USA since 2013</a:t>
            </a:r>
            <a:b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3600" b="1" dirty="0" smtClean="0">
                <a:solidFill>
                  <a:srgbClr val="005AAA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Our major customers: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671" y="2194559"/>
            <a:ext cx="9747215" cy="4358641"/>
          </a:xfrm>
        </p:spPr>
        <p:txBody>
          <a:bodyPr>
            <a:normAutofit lnSpcReduction="10000"/>
          </a:bodyPr>
          <a:lstStyle/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Defense Language Institute Foreign Language Center (DLI FLC), Monterey, CA;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US Military Academy West Point;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US Naval Academy;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US Air Force Academy;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ROTC Project GO summer immersions;</a:t>
            </a:r>
          </a:p>
          <a:p>
            <a:pPr marL="450000" lvl="0" indent="-450000">
              <a:buClr>
                <a:srgbClr val="005AAA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Undergraduate and graduate students from Columbia, Yale, Emory, Virginia Tech, South Carolina, Washington State, Berkeley, Arizona, Georgia, Alabama, Austin, Denver, Houston, Chicago, Puerto Rico and other universities.</a:t>
            </a:r>
          </a:p>
        </p:txBody>
      </p:sp>
    </p:spTree>
    <p:extLst>
      <p:ext uri="{BB962C8B-B14F-4D97-AF65-F5344CB8AC3E}">
        <p14:creationId xmlns:p14="http://schemas.microsoft.com/office/powerpoint/2010/main" val="1592492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489</Words>
  <Application>Microsoft Office PowerPoint</Application>
  <PresentationFormat>Widescreen</PresentationFormat>
  <Paragraphs>70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Roboto Condensed</vt:lpstr>
      <vt:lpstr>Wingdings</vt:lpstr>
      <vt:lpstr>Office Theme</vt:lpstr>
      <vt:lpstr>PowerPoint Presentation</vt:lpstr>
      <vt:lpstr>“Learn Russian in the European Union”</vt:lpstr>
      <vt:lpstr>PowerPoint Presentation</vt:lpstr>
      <vt:lpstr>Why “Learn Russian in the European Union”?</vt:lpstr>
      <vt:lpstr>PowerPoint Presentation</vt:lpstr>
      <vt:lpstr>Why Daugavpils?</vt:lpstr>
      <vt:lpstr>Why Daugavpils?</vt:lpstr>
      <vt:lpstr>PowerPoint Presentation</vt:lpstr>
      <vt:lpstr>1100+ students from the USA since 2013 Our major customers:</vt:lpstr>
      <vt:lpstr>PowerPoint Presentation</vt:lpstr>
      <vt:lpstr>Undergraduate  Semester/Academic Year Programs</vt:lpstr>
      <vt:lpstr>Undergraduate  Semester/Academic Year Programs</vt:lpstr>
      <vt:lpstr>PowerPoint Presentation</vt:lpstr>
      <vt:lpstr>Semester/Academic Year Study Abroad Program</vt:lpstr>
      <vt:lpstr>PowerPoint Presentation</vt:lpstr>
      <vt:lpstr>ROTC Project GO Summer Immersion Program</vt:lpstr>
      <vt:lpstr>PowerPoint Presentation</vt:lpstr>
      <vt:lpstr>Customized individual programs</vt:lpstr>
      <vt:lpstr>PowerPoint Presentation</vt:lpstr>
      <vt:lpstr>Decide and enroll </vt:lpstr>
      <vt:lpstr>PowerPoint Presentation</vt:lpstr>
    </vt:vector>
  </TitlesOfParts>
  <Company>LatInSoft SIA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Karina Mingina</dc:creator>
  <cp:lastModifiedBy>Sergey Simonov</cp:lastModifiedBy>
  <cp:revision>16</cp:revision>
  <dcterms:created xsi:type="dcterms:W3CDTF">2020-09-08T07:53:22Z</dcterms:created>
  <dcterms:modified xsi:type="dcterms:W3CDTF">2020-09-09T20:14:19Z</dcterms:modified>
</cp:coreProperties>
</file>